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0" r:id="rId2"/>
    <p:sldId id="262" r:id="rId3"/>
    <p:sldId id="393" r:id="rId4"/>
    <p:sldId id="365" r:id="rId5"/>
    <p:sldId id="358" r:id="rId6"/>
    <p:sldId id="361" r:id="rId7"/>
    <p:sldId id="362" r:id="rId8"/>
    <p:sldId id="399" r:id="rId9"/>
    <p:sldId id="370" r:id="rId10"/>
    <p:sldId id="374" r:id="rId11"/>
    <p:sldId id="389" r:id="rId12"/>
    <p:sldId id="383" r:id="rId13"/>
    <p:sldId id="405" r:id="rId14"/>
    <p:sldId id="406" r:id="rId15"/>
    <p:sldId id="407" r:id="rId16"/>
    <p:sldId id="395" r:id="rId17"/>
    <p:sldId id="340" r:id="rId18"/>
    <p:sldId id="341" r:id="rId19"/>
    <p:sldId id="344" r:id="rId20"/>
    <p:sldId id="345" r:id="rId21"/>
    <p:sldId id="346" r:id="rId22"/>
    <p:sldId id="380" r:id="rId23"/>
    <p:sldId id="381" r:id="rId24"/>
    <p:sldId id="348" r:id="rId25"/>
    <p:sldId id="384" r:id="rId26"/>
    <p:sldId id="385" r:id="rId27"/>
    <p:sldId id="350" r:id="rId28"/>
    <p:sldId id="349" r:id="rId29"/>
    <p:sldId id="400" r:id="rId30"/>
    <p:sldId id="352" r:id="rId31"/>
    <p:sldId id="351" r:id="rId32"/>
    <p:sldId id="336" r:id="rId33"/>
    <p:sldId id="354" r:id="rId34"/>
    <p:sldId id="353" r:id="rId35"/>
    <p:sldId id="364" r:id="rId36"/>
    <p:sldId id="392" r:id="rId37"/>
    <p:sldId id="396" r:id="rId38"/>
    <p:sldId id="397" r:id="rId39"/>
    <p:sldId id="404" r:id="rId40"/>
  </p:sldIdLst>
  <p:sldSz cx="9144000" cy="5143500" type="screen16x9"/>
  <p:notesSz cx="6858000" cy="9144000"/>
  <p:defaultTextStyle>
    <a:defPPr>
      <a:defRPr lang="en-US"/>
    </a:defPPr>
    <a:lvl1pPr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F4B"/>
    <a:srgbClr val="FFFFFF"/>
    <a:srgbClr val="117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18" autoAdjust="0"/>
  </p:normalViewPr>
  <p:slideViewPr>
    <p:cSldViewPr>
      <p:cViewPr varScale="1">
        <p:scale>
          <a:sx n="107" d="100"/>
          <a:sy n="107" d="100"/>
        </p:scale>
        <p:origin x="78" y="5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48"/>
    </p:cViewPr>
  </p:sorter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877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12931-EB22-46D2-8F98-314D21ECAFBC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FE9C1-172B-4A9C-B1BA-1705EB0D37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2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CB61D-7E55-4054-919B-157F4E501A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8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05EB-A860-418A-86F1-AE1FE58FFAB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4" r:id="rId4"/>
    <p:sldLayoutId id="2147483653" r:id="rId5"/>
    <p:sldLayoutId id="2147483652" r:id="rId6"/>
    <p:sldLayoutId id="2147483651" r:id="rId7"/>
    <p:sldLayoutId id="2147483660" r:id="rId8"/>
  </p:sldLayoutIdLst>
  <p:hf sldNum="0" hdr="0" ftr="0" dt="0"/>
  <p:txStyles>
    <p:titleStyle>
      <a:lvl1pPr algn="ctr" defTabSz="684213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4572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9144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3716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828800" algn="ctr" defTabSz="684213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5588" indent="-255588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625" indent="-212725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images/feature_images/nr_hmp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4175" y="2647950"/>
            <a:ext cx="7997825" cy="2159000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Dr. Anthony Fodor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Associate 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Professor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Department of Bioinformatics</a:t>
            </a:r>
          </a:p>
          <a:p>
            <a:pPr marL="455613" indent="-455613" algn="ctr">
              <a:spcBef>
                <a:spcPct val="20000"/>
              </a:spcBef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The University of North Carolina at Charlotte</a:t>
            </a:r>
          </a:p>
          <a:p>
            <a:pPr marL="455613" indent="-455613" algn="ctr">
              <a:spcBef>
                <a:spcPct val="20000"/>
              </a:spcBef>
            </a:pPr>
            <a:endParaRPr lang="en-US" sz="3000" b="1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047750"/>
            <a:ext cx="7924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5613" indent="-455613" algn="ctr">
              <a:spcBef>
                <a:spcPct val="20000"/>
              </a:spcBef>
            </a:pP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Gut </a:t>
            </a:r>
            <a:r>
              <a:rPr lang="en-US" sz="2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microbia</a:t>
            </a: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dysbiosis</a:t>
            </a: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 animal models </a:t>
            </a:r>
            <a:endParaRPr lang="en-US" sz="2000" b="1" dirty="0" smtClean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455613" indent="-455613" algn="ctr">
              <a:spcBef>
                <a:spcPct val="20000"/>
              </a:spcBef>
            </a:pPr>
            <a:r>
              <a:rPr 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and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human populations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of vegans is pretty similar to omnivores…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90550"/>
            <a:ext cx="6654799" cy="451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406185"/>
            <a:ext cx="3886200" cy="5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3279398"/>
            <a:ext cx="73914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“We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conclude that most variation in the human microbiome is not well explained by 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… phenotypic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metadata, and other potentially important factors such as short- and long-term diet, daily cycles, founder effects such as mode of delivery, and host genetics should be considered in future analyses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752475"/>
            <a:ext cx="6105525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617" y="457201"/>
            <a:ext cx="3356033" cy="4515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0092" y="4974908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4" name="Rectangle 3"/>
          <p:cNvSpPr/>
          <p:nvPr/>
        </p:nvSpPr>
        <p:spPr>
          <a:xfrm>
            <a:off x="3143250" y="228600"/>
            <a:ext cx="32004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TextBox 4"/>
          <p:cNvSpPr txBox="1"/>
          <p:nvPr/>
        </p:nvSpPr>
        <p:spPr>
          <a:xfrm>
            <a:off x="2078898" y="0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Refined “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hypothesis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(2015)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19800" y="74295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6858000" y="666750"/>
            <a:ext cx="20878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many, many</a:t>
            </a:r>
          </a:p>
          <a:p>
            <a:r>
              <a:rPr lang="en-US" dirty="0" smtClean="0"/>
              <a:t>alternative, healthy</a:t>
            </a:r>
          </a:p>
          <a:p>
            <a:r>
              <a:rPr lang="en-US" dirty="0" err="1" smtClean="0"/>
              <a:t>microbiome</a:t>
            </a:r>
            <a:r>
              <a:rPr lang="en-US" dirty="0" smtClean="0"/>
              <a:t> configurations;</a:t>
            </a:r>
          </a:p>
          <a:p>
            <a:endParaRPr lang="en-US" dirty="0" smtClean="0"/>
          </a:p>
          <a:p>
            <a:r>
              <a:rPr lang="en-US" dirty="0" smtClean="0"/>
              <a:t>Healthy variation is not</a:t>
            </a:r>
          </a:p>
          <a:p>
            <a:r>
              <a:rPr lang="en-US" dirty="0" smtClean="0"/>
              <a:t>driven by the </a:t>
            </a:r>
            <a:r>
              <a:rPr lang="en-US" dirty="0" err="1" smtClean="0"/>
              <a:t>microbiome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Your individual </a:t>
            </a:r>
            <a:r>
              <a:rPr lang="en-US" dirty="0" err="1" smtClean="0"/>
              <a:t>microbiome</a:t>
            </a:r>
            <a:r>
              <a:rPr lang="en-US" dirty="0" smtClean="0"/>
              <a:t> is not so easy to change (at least with diet)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752600" y="1428750"/>
            <a:ext cx="1219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1885950"/>
            <a:ext cx="198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fewer </a:t>
            </a:r>
            <a:r>
              <a:rPr lang="en-US" dirty="0" err="1" smtClean="0"/>
              <a:t>dysbiotic</a:t>
            </a:r>
            <a:r>
              <a:rPr lang="en-US" dirty="0" smtClean="0"/>
              <a:t> states ;</a:t>
            </a:r>
          </a:p>
          <a:p>
            <a:endParaRPr lang="en-US" dirty="0" smtClean="0"/>
          </a:p>
          <a:p>
            <a:r>
              <a:rPr lang="en-US" dirty="0" smtClean="0"/>
              <a:t>Disease states can be </a:t>
            </a:r>
          </a:p>
          <a:p>
            <a:r>
              <a:rPr lang="en-US" dirty="0" smtClean="0"/>
              <a:t>driven by the </a:t>
            </a:r>
            <a:r>
              <a:rPr lang="en-US" dirty="0" err="1" smtClean="0"/>
              <a:t>microbiome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867150"/>
            <a:ext cx="2362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Opposite of Anna Karenina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350" y="977900"/>
            <a:ext cx="7099300" cy="395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 flipH="1">
            <a:off x="304800" y="133350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19150"/>
            <a:ext cx="8153400" cy="347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7467600" y="51435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153400" y="287655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304800" y="98107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7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9000"/>
            <a:ext cx="8382000" cy="284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715000" y="59055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153400" y="272415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304800" y="98107"/>
            <a:ext cx="8458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Establishing what is and is not directly driven by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is becoming increasingly urgent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Negative result are very important!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5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961" y="1962150"/>
            <a:ext cx="4440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</a:t>
            </a:r>
            <a:r>
              <a:rPr lang="en-US" dirty="0" smtClean="0"/>
              <a:t>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of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defined by one pathogen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00151" y="52388"/>
            <a:ext cx="6661547" cy="857250"/>
          </a:xfrm>
        </p:spPr>
        <p:txBody>
          <a:bodyPr/>
          <a:lstStyle/>
          <a:p>
            <a:pPr eaLnBrk="1" hangingPunct="1"/>
            <a:r>
              <a:rPr lang="en-US" i="1" dirty="0" smtClean="0">
                <a:latin typeface="Arial"/>
                <a:cs typeface="Arial"/>
              </a:rPr>
              <a:t>Il10</a:t>
            </a:r>
            <a:r>
              <a:rPr lang="en-US" i="1" baseline="30000" dirty="0" smtClean="0">
                <a:latin typeface="Arial"/>
                <a:cs typeface="Arial"/>
              </a:rPr>
              <a:t>-\-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Mouse Model</a:t>
            </a:r>
            <a:endParaRPr lang="en-US" i="1" baseline="30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050" y="740669"/>
            <a:ext cx="2651555" cy="1962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1" y="2436755"/>
            <a:ext cx="26081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/>
                <a:cs typeface="Arial"/>
              </a:rPr>
              <a:t>http://</a:t>
            </a:r>
            <a:r>
              <a:rPr lang="en-US" sz="750" dirty="0" err="1">
                <a:latin typeface="Arial"/>
                <a:cs typeface="Arial"/>
              </a:rPr>
              <a:t>en.wikipedia.org</a:t>
            </a:r>
            <a:r>
              <a:rPr lang="en-US" sz="750" dirty="0">
                <a:latin typeface="Arial"/>
                <a:cs typeface="Arial"/>
              </a:rPr>
              <a:t>/wiki/Interleukin_10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1951" y="1164091"/>
            <a:ext cx="3829050" cy="8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75" dirty="0">
                <a:latin typeface="Arial"/>
                <a:cs typeface="Arial"/>
              </a:rPr>
              <a:t>Il10 is an anti-inflammatory cytokine.</a:t>
            </a:r>
            <a:r>
              <a:rPr lang="en-US" sz="975" i="1" dirty="0">
                <a:latin typeface="Arial"/>
                <a:cs typeface="Arial"/>
              </a:rPr>
              <a:t>	</a:t>
            </a:r>
            <a:endParaRPr lang="en-US" sz="975" dirty="0">
              <a:latin typeface="Arial"/>
              <a:cs typeface="Arial"/>
            </a:endParaRP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Inhibits pro inflammatory cytokines</a:t>
            </a:r>
          </a:p>
          <a:p>
            <a:pPr marL="214313" indent="-21431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Acts as an </a:t>
            </a:r>
            <a:r>
              <a:rPr lang="en-US" sz="975" dirty="0" err="1">
                <a:latin typeface="Arial"/>
                <a:cs typeface="Arial"/>
              </a:rPr>
              <a:t>immunoregulator</a:t>
            </a:r>
            <a:r>
              <a:rPr lang="en-US" sz="975" dirty="0">
                <a:latin typeface="Arial"/>
                <a:cs typeface="Arial"/>
              </a:rPr>
              <a:t> in the GI tract.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6904" y="4031392"/>
            <a:ext cx="4660571" cy="2423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i="1" dirty="0">
                <a:latin typeface="Arial"/>
                <a:cs typeface="Arial"/>
              </a:rPr>
              <a:t>Il10</a:t>
            </a:r>
            <a:r>
              <a:rPr lang="en-US" sz="975" i="1" baseline="30000" dirty="0">
                <a:latin typeface="Arial"/>
                <a:cs typeface="Arial"/>
              </a:rPr>
              <a:t>-\- </a:t>
            </a:r>
            <a:r>
              <a:rPr lang="en-US" sz="975" i="1" dirty="0">
                <a:latin typeface="Arial"/>
                <a:cs typeface="Arial"/>
              </a:rPr>
              <a:t> </a:t>
            </a:r>
            <a:r>
              <a:rPr lang="en-US" sz="975" dirty="0">
                <a:latin typeface="Arial"/>
                <a:cs typeface="Arial"/>
              </a:rPr>
              <a:t>mice are prone to inflammation with commensal tolerated by WT mice</a:t>
            </a:r>
            <a:r>
              <a:rPr lang="en-US" sz="975" i="1" dirty="0">
                <a:latin typeface="Arial"/>
                <a:cs typeface="Arial"/>
              </a:rPr>
              <a:t>. </a:t>
            </a:r>
            <a:endParaRPr lang="en-US" sz="975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8425" y="4252785"/>
            <a:ext cx="210506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Knoch</a:t>
            </a:r>
            <a:r>
              <a:rPr lang="en-US" sz="825" dirty="0">
                <a:latin typeface="Arial"/>
                <a:cs typeface="Arial"/>
              </a:rPr>
              <a:t>, B., et al.,</a:t>
            </a:r>
            <a:r>
              <a:rPr lang="en-US" sz="825" dirty="0" err="1">
                <a:latin typeface="Arial"/>
                <a:cs typeface="Arial"/>
              </a:rPr>
              <a:t>Microbiology-Sgm</a:t>
            </a:r>
            <a:r>
              <a:rPr lang="en-US" sz="825" dirty="0">
                <a:latin typeface="Arial"/>
                <a:cs typeface="Arial"/>
              </a:rPr>
              <a:t>, 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7509" y="4411310"/>
            <a:ext cx="6244189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975" dirty="0">
                <a:latin typeface="Arial"/>
                <a:cs typeface="Arial"/>
              </a:rPr>
              <a:t>Established model for investigating disease phenotypes associated with inflammation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9723" y="2305735"/>
            <a:ext cx="31355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>
                <a:latin typeface="Arial"/>
                <a:cs typeface="Arial"/>
              </a:rPr>
              <a:t>Lamblin</a:t>
            </a:r>
            <a:r>
              <a:rPr lang="en-US" sz="825" dirty="0">
                <a:latin typeface="Arial"/>
                <a:cs typeface="Arial"/>
              </a:rPr>
              <a:t>, C., et </a:t>
            </a:r>
            <a:r>
              <a:rPr lang="en-US" sz="825" dirty="0" err="1">
                <a:latin typeface="Arial"/>
                <a:cs typeface="Arial"/>
              </a:rPr>
              <a:t>al.,The</a:t>
            </a:r>
            <a:r>
              <a:rPr lang="en-US" sz="825" dirty="0">
                <a:latin typeface="Arial"/>
                <a:cs typeface="Arial"/>
              </a:rPr>
              <a:t> Journal of allergy and clinical immunology, 2001.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09" y="2702819"/>
            <a:ext cx="1990812" cy="133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64381" y="3337698"/>
            <a:ext cx="50366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/>
                <a:cs typeface="Arial"/>
              </a:rPr>
              <a:t>Il10-\-</a:t>
            </a:r>
          </a:p>
        </p:txBody>
      </p:sp>
    </p:spTree>
    <p:extLst>
      <p:ext uri="{BB962C8B-B14F-4D97-AF65-F5344CB8AC3E}">
        <p14:creationId xmlns:p14="http://schemas.microsoft.com/office/powerpoint/2010/main" val="20765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94550"/>
            <a:ext cx="6096000" cy="409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828441" y="4809351"/>
            <a:ext cx="165462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4450" y="114300"/>
            <a:ext cx="6625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</p:spTree>
    <p:extLst>
      <p:ext uri="{BB962C8B-B14F-4D97-AF65-F5344CB8AC3E}">
        <p14:creationId xmlns:p14="http://schemas.microsoft.com/office/powerpoint/2010/main" val="849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64332"/>
            <a:ext cx="4626645" cy="152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  <p:extLst>
      <p:ext uri="{BB962C8B-B14F-4D97-AF65-F5344CB8AC3E}">
        <p14:creationId xmlns:p14="http://schemas.microsoft.com/office/powerpoint/2010/main" val="24873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gradFill flip="none" rotWithShape="1">
            <a:gsLst>
              <a:gs pos="0">
                <a:srgbClr val="117843">
                  <a:shade val="30000"/>
                  <a:satMod val="115000"/>
                </a:srgbClr>
              </a:gs>
              <a:gs pos="50000">
                <a:srgbClr val="117843">
                  <a:shade val="67500"/>
                  <a:satMod val="115000"/>
                </a:srgbClr>
              </a:gs>
              <a:gs pos="100000">
                <a:srgbClr val="11784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3" tIns="34276" rIns="68553" bIns="34276" anchor="ctr"/>
          <a:lstStyle/>
          <a:p>
            <a:pPr algn="ctr" defTabSz="6855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73088" y="-571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Microbes run the world!</a:t>
            </a:r>
            <a:endParaRPr lang="en-US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638" y="971550"/>
            <a:ext cx="8169275" cy="3097743"/>
          </a:xfrm>
          <a:prstGeom prst="rect">
            <a:avLst/>
          </a:prstGeom>
        </p:spPr>
        <p:txBody>
          <a:bodyPr lIns="68553" tIns="34276" rIns="68553" bIns="34276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10 times more microbial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cells in our body than human cells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There are 100 times more genes 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 those microbes than human genes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www.genome.gov/images/feature_images/nr_h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819150"/>
            <a:ext cx="2571750" cy="33337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309111" y="3987284"/>
            <a:ext cx="222528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>
                <a:hlinkClick r:id="rId3"/>
              </a:rPr>
              <a:t>http://www.genome.gov/images/feature_images/nr_hmp.jpg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8113" y="1942007"/>
            <a:ext cx="4031215" cy="13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28901" y="3257550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sp>
        <p:nvSpPr>
          <p:cNvPr id="10" name="TextBox 9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4332"/>
            <a:ext cx="4626645" cy="152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0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468" y="3600450"/>
            <a:ext cx="3836194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2219" y="4343401"/>
            <a:ext cx="3736181" cy="5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8113" y="1942007"/>
            <a:ext cx="4031215" cy="13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628901" y="3257550"/>
            <a:ext cx="39260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sz="975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975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sz="975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sz="975" dirty="0"/>
          </a:p>
          <a:p>
            <a:endParaRPr lang="en-US" sz="975" dirty="0"/>
          </a:p>
        </p:txBody>
      </p:sp>
      <p:sp>
        <p:nvSpPr>
          <p:cNvPr id="22" name="TextBox 21"/>
          <p:cNvSpPr txBox="1"/>
          <p:nvPr/>
        </p:nvSpPr>
        <p:spPr>
          <a:xfrm>
            <a:off x="2025480" y="65901"/>
            <a:ext cx="430758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364332"/>
            <a:ext cx="4626645" cy="152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5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1" y="171450"/>
            <a:ext cx="56188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Proteobacteria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selected against over time can be seen in human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samples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38150"/>
            <a:ext cx="36861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095750"/>
            <a:ext cx="5143500" cy="84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75" y="1549078"/>
            <a:ext cx="8162925" cy="247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57150"/>
            <a:ext cx="66143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interfering with normal succession is an emergent theme in the literature..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733550"/>
            <a:ext cx="3505200" cy="214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5366"/>
            <a:ext cx="6477000" cy="157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14550"/>
            <a:ext cx="5638800" cy="146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861" y="1504950"/>
            <a:ext cx="367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Does Westernization promote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27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33350"/>
            <a:ext cx="77972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related hypothesis to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dysbiosis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hypothesis: the “lost microbiome” hypothesis.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modern Westernized microbiome is part of what contributes to disease.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 have lost beneficial bugs which we had evolved with and not have less helpful bugs…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Dances with Wolves (1990) Po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81150"/>
            <a:ext cx="20383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 (2009)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629632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62113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Certainly, non-Western microbiomes are very different from Western microbiomes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555951"/>
            <a:ext cx="3019425" cy="27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66" y="4400550"/>
            <a:ext cx="7457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“healthy </a:t>
            </a:r>
            <a:r>
              <a:rPr lang="en-US" dirty="0"/>
              <a:t>Amerindians from the Amazonas of Venezuela, residents of rural Malawian communities,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inhabitants of USA metropolitan </a:t>
            </a:r>
            <a:r>
              <a:rPr lang="en-US" dirty="0" smtClean="0"/>
              <a:t>areas”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5" y="594947"/>
            <a:ext cx="3962400" cy="9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819150"/>
            <a:ext cx="4981575" cy="339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209550"/>
            <a:ext cx="6495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Neighboring regions in Hunan province have very different characteristics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Kathryn </a:t>
            </a:r>
            <a:r>
              <a:rPr lang="en-US" sz="900" dirty="0" err="1" smtClean="0"/>
              <a:t>Winglee</a:t>
            </a:r>
            <a:r>
              <a:rPr lang="en-US" sz="900" dirty="0" smtClean="0"/>
              <a:t>, Annie Green Howard, Penny Gordon-Larsen, manuscript in preparation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740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0047" y="206573"/>
            <a:ext cx="5842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the list of differences, we can add differences in the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microbiotia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733425"/>
            <a:ext cx="4343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819150"/>
            <a:ext cx="17335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4855518"/>
            <a:ext cx="868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Kathryn </a:t>
            </a:r>
            <a:r>
              <a:rPr lang="en-US" sz="900" dirty="0" err="1" smtClean="0"/>
              <a:t>Winglee</a:t>
            </a:r>
            <a:r>
              <a:rPr lang="en-US" sz="900" dirty="0" smtClean="0"/>
              <a:t>, Annie Green Howard, Penny Gordon-Larsen, manuscript in preparation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9307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" y="666750"/>
            <a:ext cx="87884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6571" y="133350"/>
            <a:ext cx="859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Differences constrained to lower levels of the evolutionary tree provide evidence of niche selection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61950"/>
            <a:ext cx="7467600" cy="45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-1905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does the microbial community impact disease?  (2011)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57150"/>
            <a:ext cx="6227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Bugs in rural China are less like U.S. bugs (and are not as well studied)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49538"/>
            <a:ext cx="4343400" cy="45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7612" y="57150"/>
            <a:ext cx="6014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Among</a:t>
            </a:r>
            <a:r>
              <a:rPr lang="en-US" dirty="0" smtClean="0"/>
              <a:t>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bugs that are higher in urban China is genus </a:t>
            </a:r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Escherichia</a:t>
            </a:r>
            <a:endParaRPr 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850" y="444500"/>
            <a:ext cx="72263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901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2400" y="-190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Computer then </a:t>
            </a:r>
            <a:r>
              <a:rPr 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now…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590550"/>
            <a:ext cx="33623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419600" y="4324350"/>
            <a:ext cx="311335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http://en.wikipedia.org/wiki/Moore's_law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" y="1504950"/>
            <a:ext cx="424346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What will microbiology look like when we</a:t>
            </a:r>
          </a:p>
          <a:p>
            <a:r>
              <a:rPr lang="en-US" sz="1600" dirty="0" smtClean="0"/>
              <a:t>can carry around whole-genome microbiome</a:t>
            </a:r>
          </a:p>
          <a:p>
            <a:r>
              <a:rPr lang="en-US" sz="1600" dirty="0" smtClean="0"/>
              <a:t>samplers in our hand?</a:t>
            </a:r>
          </a:p>
          <a:p>
            <a:endParaRPr lang="en-US" sz="1600" dirty="0" smtClean="0"/>
          </a:p>
          <a:p>
            <a:r>
              <a:rPr lang="en-US" sz="1600" dirty="0" smtClean="0"/>
              <a:t>Will there be an </a:t>
            </a:r>
            <a:r>
              <a:rPr lang="en-US" sz="1600" dirty="0" err="1" smtClean="0"/>
              <a:t>iPhone</a:t>
            </a:r>
            <a:r>
              <a:rPr lang="en-US" sz="1600" dirty="0" smtClean="0"/>
              <a:t> sequencing app?</a:t>
            </a:r>
          </a:p>
          <a:p>
            <a:endParaRPr lang="en-US" sz="1600" dirty="0" smtClean="0"/>
          </a:p>
          <a:p>
            <a:r>
              <a:rPr lang="en-US" sz="1600" dirty="0" smtClean="0"/>
              <a:t>If you can sequence them in real time,</a:t>
            </a:r>
          </a:p>
          <a:p>
            <a:r>
              <a:rPr lang="en-US" sz="1600" dirty="0" smtClean="0"/>
              <a:t>microbes are no longer invisible…</a:t>
            </a:r>
          </a:p>
        </p:txBody>
      </p:sp>
    </p:spTree>
    <p:extLst>
      <p:ext uri="{BB962C8B-B14F-4D97-AF65-F5344CB8AC3E}">
        <p14:creationId xmlns:p14="http://schemas.microsoft.com/office/powerpoint/2010/main" val="11241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114300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22910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600200" y="375941"/>
            <a:ext cx="1513556" cy="94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543300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495954" y="369991"/>
            <a:ext cx="1207382" cy="77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64517" y="342900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0" y="3829051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360045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251460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2217309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2" y="214355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2598959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2484660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3" y="2224350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3" y="248465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2" y="2242285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248465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2242285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137160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0" y="1085850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131445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083617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0" y="135603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098634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18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57150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cheap?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Microbial communities are complex</a:t>
            </a:r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95350"/>
            <a:ext cx="537444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35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09550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16S variation is not necessarily reflected in whole-genome variation…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66750"/>
            <a:ext cx="7812121" cy="399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 idx="4294967295"/>
          </p:nvPr>
        </p:nvSpPr>
        <p:spPr>
          <a:xfrm>
            <a:off x="381000" y="-95250"/>
            <a:ext cx="7997825" cy="85725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defTabSz="685526" fontAlgn="auto">
              <a:spcAft>
                <a:spcPts val="0"/>
              </a:spcAft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Progress in describing complex communities is driven by new technology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4476750"/>
            <a:ext cx="71628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http://images.forbes.com/media/2010/06/03/0603_chart-cost-human-genome_398x371.jpg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auto">
          <a:xfrm>
            <a:off x="155575" y="2114550"/>
            <a:ext cx="79978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53" tIns="34276" rIns="68553" bIns="3427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6855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1986" name="Picture 2" descr="http://www.genome.gov/images/content/cost_per_megabase_oct20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819150"/>
            <a:ext cx="4775200" cy="3581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43000" y="4629150"/>
            <a:ext cx="6664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3197" y="971550"/>
            <a:ext cx="420840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7150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What have we learned in the last 5-7 years as sequencing has gotten cheap?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Microbial communities are complex</a:t>
            </a:r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19150"/>
            <a:ext cx="4800600" cy="114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58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13335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Longitudinal sampling is very important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651011"/>
            <a:ext cx="5029200" cy="4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742950"/>
            <a:ext cx="700405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617" y="438151"/>
            <a:ext cx="3356033" cy="4515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0092" y="4955858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3250" y="209550"/>
            <a:ext cx="32004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TextBox 4"/>
          <p:cNvSpPr txBox="1"/>
          <p:nvPr/>
        </p:nvSpPr>
        <p:spPr>
          <a:xfrm>
            <a:off x="1828801" y="-19050"/>
            <a:ext cx="544411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hypothesis” is central to our thinking about the role of the </a:t>
            </a:r>
          </a:p>
          <a:p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     </a:t>
            </a:r>
            <a:r>
              <a:rPr lang="en-US" sz="1275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r>
              <a:rPr lang="en-US" sz="1275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 human health</a:t>
            </a:r>
          </a:p>
        </p:txBody>
      </p:sp>
    </p:spTree>
    <p:extLst>
      <p:ext uri="{BB962C8B-B14F-4D97-AF65-F5344CB8AC3E}">
        <p14:creationId xmlns:p14="http://schemas.microsoft.com/office/powerpoint/2010/main" val="25167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98162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90550"/>
            <a:ext cx="7118350" cy="445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4931718"/>
            <a:ext cx="1059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Spencer et al, Association between composition of the human gastrointestinal </a:t>
            </a:r>
            <a:r>
              <a:rPr lang="en-US" sz="900" dirty="0" err="1" smtClean="0"/>
              <a:t>microbiome</a:t>
            </a:r>
            <a:r>
              <a:rPr lang="en-US" sz="900" dirty="0" smtClean="0"/>
              <a:t> and development of fatty liver with </a:t>
            </a:r>
            <a:r>
              <a:rPr lang="en-US" sz="900" dirty="0" err="1" smtClean="0"/>
              <a:t>choline</a:t>
            </a:r>
            <a:r>
              <a:rPr lang="en-US" sz="900" dirty="0" smtClean="0"/>
              <a:t> deficiency,2011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-19050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easy it to change a microbiome?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57163"/>
            <a:ext cx="69723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181749"/>
            <a:ext cx="92202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857750"/>
            <a:ext cx="6339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Wu et.al - Linking Long-Term Dietary Patterns with Gut Microbial </a:t>
            </a:r>
            <a:r>
              <a:rPr lang="en-US" dirty="0" err="1" smtClean="0"/>
              <a:t>Enterotypes</a:t>
            </a:r>
            <a:r>
              <a:rPr lang="en-US" dirty="0" smtClean="0"/>
              <a:t>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9220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gut </a:t>
            </a:r>
            <a:r>
              <a:rPr lang="en-US" dirty="0" err="1" smtClean="0">
                <a:solidFill>
                  <a:srgbClr val="FF0000"/>
                </a:solidFill>
              </a:rPr>
              <a:t>microbiome</a:t>
            </a:r>
            <a:r>
              <a:rPr lang="en-US" dirty="0" smtClean="0">
                <a:solidFill>
                  <a:srgbClr val="FF0000"/>
                </a:solidFill>
              </a:rPr>
              <a:t> is individual, stable over time and surprisingly resistant to short-term changes in diet…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Health benefits of changing diet may not be associated with big 16S changes in the microbiome!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19150"/>
            <a:ext cx="63119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3409950"/>
            <a:ext cx="72090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“food changes resulted in remarkable reciprocal changes in mucosal biomarkers of cancer risk”</a:t>
            </a:r>
          </a:p>
          <a:p>
            <a:r>
              <a:rPr lang="en-US" dirty="0" smtClean="0"/>
              <a:t> “the compositional changes that were specifically associated to the diet switch were minor”.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7181774" cy="152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important is microbial community composition?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Microbial community composition is strongly associated with obesity…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0087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7150"/>
            <a:ext cx="7181774" cy="152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How important is microbial community composition?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Microbial community composition is strongly associated with obesity…</a:t>
            </a: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023" indent="-457023" defTabSz="685526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	…. except that it never seems to be…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657350"/>
            <a:ext cx="5638800" cy="12711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875" y="1809750"/>
            <a:ext cx="3209925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171950"/>
            <a:ext cx="5124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994</Words>
  <Application>Microsoft Office PowerPoint</Application>
  <PresentationFormat>On-screen Show (16:9)</PresentationFormat>
  <Paragraphs>143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Arial</vt:lpstr>
      <vt:lpstr>Calibri</vt:lpstr>
      <vt:lpstr>Office Theme</vt:lpstr>
      <vt:lpstr>PowerPoint Presentation</vt:lpstr>
      <vt:lpstr>Microbes run the world!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Il10-\- Mouse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then and now…</vt:lpstr>
      <vt:lpstr>PowerPoint Presentation</vt:lpstr>
      <vt:lpstr>PowerPoint Presentation</vt:lpstr>
      <vt:lpstr>PowerPoint Presentation</vt:lpstr>
      <vt:lpstr>PowerPoint Presentation</vt:lpstr>
      <vt:lpstr>Progress in describing complex communities is driven by new technology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TITLE, Arial, 54 pt, BOLD</dc:title>
  <dc:creator>Bowen, Bradley</dc:creator>
  <cp:lastModifiedBy>Anthony Fodor</cp:lastModifiedBy>
  <cp:revision>199</cp:revision>
  <dcterms:created xsi:type="dcterms:W3CDTF">2010-07-13T19:13:24Z</dcterms:created>
  <dcterms:modified xsi:type="dcterms:W3CDTF">2016-04-24T02:40:01Z</dcterms:modified>
</cp:coreProperties>
</file>